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64" r:id="rId5"/>
    <p:sldId id="273" r:id="rId6"/>
    <p:sldId id="258" r:id="rId7"/>
    <p:sldId id="259" r:id="rId8"/>
    <p:sldId id="260" r:id="rId9"/>
    <p:sldId id="262" r:id="rId10"/>
    <p:sldId id="263" r:id="rId11"/>
    <p:sldId id="280" r:id="rId12"/>
    <p:sldId id="278" r:id="rId13"/>
    <p:sldId id="266" r:id="rId14"/>
    <p:sldId id="268" r:id="rId15"/>
    <p:sldId id="267" r:id="rId16"/>
    <p:sldId id="281" r:id="rId17"/>
    <p:sldId id="286" r:id="rId18"/>
    <p:sldId id="283" r:id="rId19"/>
    <p:sldId id="269" r:id="rId20"/>
    <p:sldId id="270" r:id="rId21"/>
    <p:sldId id="282" r:id="rId22"/>
    <p:sldId id="272" r:id="rId23"/>
    <p:sldId id="271" r:id="rId24"/>
    <p:sldId id="279" r:id="rId25"/>
    <p:sldId id="276" r:id="rId26"/>
    <p:sldId id="285" r:id="rId27"/>
    <p:sldId id="277" r:id="rId28"/>
    <p:sldId id="284" r:id="rId29"/>
    <p:sldId id="275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D3F-9266-4BA2-A606-EA646277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81A93-68B2-41F4-B1BE-E12FF7D95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0461E-8C1C-46A3-8595-C853F79E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ED473-7288-420A-A5F9-31E82B87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69A6-3F58-4D6D-91A2-6778BF95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5F5F-41C2-4C71-B0BE-3EDD0AB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CF849-1C05-4240-8717-3F7DC1A72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F52C-A670-4C6D-B130-39C8A332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EC7F-DD10-46C6-B253-FCB16DCE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7256C-97DF-477A-8701-EE89FD59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8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D03B8-F402-40CD-9269-AAF9F1E7A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C6279-33AB-488B-BC5C-B2507A83E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80F4-6095-4EB3-9EC6-FBC026F2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99B6-463E-470C-9E9C-661823DA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7104-F17F-4A6E-A11C-6050116A2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B0C7-8AED-4D1C-B094-753E8A2F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012B-947C-4191-84C2-29D8D868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E517-25B1-41F0-9E27-667FB14B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F3592-1621-4DDC-9900-BD8664E8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65E64-7215-4C03-8237-2660D167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CBDB-D045-43FF-A8D9-703F8EC5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B118F-868F-4B4A-95BE-7520D6A5D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04D8-0E1B-4CD5-A50E-EB8BC857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739B0-D180-4D27-9AE1-B7DE6AD1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9B1D3-6CFA-4C87-A410-1BFDF111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8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0E79-06A8-4993-908A-C5380B4B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B60D-F3CD-40B3-89E0-4D0A89487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2123E-A103-410F-925E-813C198E9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8E301-99D4-4D74-8654-66615AA6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EDE70-3872-4773-ABB9-DBE7CD2D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98574-4D1B-4BAE-A0BD-B65B05DF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A5BA-D29C-484A-80C9-E26D1B2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F7424-59A7-4E7A-AB1E-6598B196D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91E5-A2C3-459E-A40C-FFEB9A2C5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F4F84-2B0C-4736-B7E1-420B56A9D7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C6C47-FC41-4B94-81A1-7613534BF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522A1-B025-41F7-BB6B-05AF46C3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4CDC9-661B-4FE6-A249-B610DE87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99669-16F3-4AD8-9C6F-5EB1D7B2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1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6842-367A-42EC-B3B4-EB5AB62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7D6D1-EAE7-4167-BDBB-C5E295A3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BE27B-D661-42E1-B3BA-E1DFF16A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2869F-9905-4592-8B78-2785D00D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E4564-7373-4A18-937C-C4B3D039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42EBE-2C62-47C7-9EBB-B33CEF71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DED0-EF59-4D41-B301-9DB9EC0E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8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B018-FB3C-415E-A072-71DC9DDD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75C9-0AEA-4D0B-B25F-25E5C209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C6820-86C5-4414-8524-8C0E6BC10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068FE-4C87-4F3C-8555-7E8B8B77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E2CC7-8385-48C1-BA2B-BF22B69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B2D1E-6AFF-4368-8FBB-77C2755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A46C-BA27-4CA7-89C8-54C49DCB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90C41-8EC3-4F8E-ACB2-493853D32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8FE82-63B5-4846-B100-B4A086C78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C2E8-A90B-44D1-A73D-EDEB9A11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B0A5A-A60A-43E1-A77A-9E866014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63EA7-8370-4604-8141-2BA9ABFF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9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F9CFC-ED25-4BD7-98AC-284DB260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3ADB4-6C22-4836-AA1D-7145CA1F9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C6E1C-2A3A-451F-B3B7-2C3F8B66A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2CBB1-6EEE-4E7B-ACD7-F0F2A33B1F6D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47664-572A-4C51-B561-8D9977CE7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2DCD-5B7D-4263-8550-C3DBDE2A9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E8B20-C8A3-42CB-9F21-CA125A52E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www.sapien.com/software/sapien_free_tool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ien.com/" TargetMode="External"/><Relationship Id="rId2" Type="http://schemas.openxmlformats.org/officeDocument/2006/relationships/hyperlink" Target="mailto:sales@sapien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microsoft.com/en-us/windows/wsl/wsl2-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aigloewen-msft/ghostgame" TargetMode="External"/><Relationship Id="rId2" Type="http://schemas.openxmlformats.org/officeDocument/2006/relationships/hyperlink" Target="https://channel9.msdn.com/Shows/Tabs-vs-Spaces/WSL2-Code-faster-on-the-Windows-Subsystem-for-Linux?term=WSL2&amp;lang-en=tru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docker.com/blog/running-a-container-in-aci-with-docker-desktop-edg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public-preview-of-powershell-support-in-jupyter-notebooks/" TargetMode="External"/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binder.org/v2/gh/dotnet/interactive/master?urlpath=lab" TargetMode="External"/><Relationship Id="rId4" Type="http://schemas.openxmlformats.org/officeDocument/2006/relationships/hyperlink" Target="https://devblogs.microsoft.com/dotnet/net-interactive-is-here-net-notebooks-preview-2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xt@sapien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www.linkedin.com/in/maximo-trinidad-77504712/" TargetMode="External"/><Relationship Id="rId4" Type="http://schemas.openxmlformats.org/officeDocument/2006/relationships/hyperlink" Target="mailto:max_trinidad@hotmail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hyperlink" Target="http://www.sapi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A238-B347-43A9-B7EA-932841568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Docker Containers in Windows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E964D-FAD4-4145-A55F-14F6A3F83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Presenter: Maximo Trinidad</a:t>
            </a:r>
          </a:p>
          <a:p>
            <a:r>
              <a:rPr lang="en-US" dirty="0"/>
              <a:t>Technology Evangelist </a:t>
            </a:r>
          </a:p>
          <a:p>
            <a:r>
              <a:rPr lang="en-US" dirty="0"/>
              <a:t>SAPIEN Technologies, Inc.</a:t>
            </a:r>
          </a:p>
        </p:txBody>
      </p:sp>
    </p:spTree>
    <p:extLst>
      <p:ext uri="{BB962C8B-B14F-4D97-AF65-F5344CB8AC3E}">
        <p14:creationId xmlns:p14="http://schemas.microsoft.com/office/powerpoint/2010/main" val="63200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CIM Explorer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4552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Preset and custom queries let you not only examine the classes, properties and methods but also the </a:t>
            </a:r>
            <a:r>
              <a:rPr lang="en-US" sz="1100" b="1" dirty="0"/>
              <a:t>underlying</a:t>
            </a:r>
            <a:r>
              <a:rPr lang="en-US" sz="1100" dirty="0"/>
              <a:t> data.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Generates sample code for </a:t>
            </a:r>
            <a:r>
              <a:rPr lang="en-US" sz="1100" b="1" dirty="0"/>
              <a:t>PowerShell</a:t>
            </a:r>
            <a:r>
              <a:rPr lang="en-US" sz="1100" dirty="0"/>
              <a:t> (GUI &amp; non-GUI), and </a:t>
            </a:r>
            <a:r>
              <a:rPr lang="en-US" sz="1100" b="1" dirty="0"/>
              <a:t>VBScript</a:t>
            </a:r>
            <a:r>
              <a:rPr lang="en-US" sz="1100" dirty="0"/>
              <a:t>, including calls to </a:t>
            </a:r>
            <a:r>
              <a:rPr lang="en-US" sz="1100" b="1" dirty="0"/>
              <a:t>CIM methods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A large variety of search </a:t>
            </a:r>
            <a:r>
              <a:rPr lang="en-US" sz="1100" b="1" dirty="0"/>
              <a:t>options</a:t>
            </a:r>
            <a:r>
              <a:rPr lang="en-US" sz="1100" dirty="0"/>
              <a:t> to access the information </a:t>
            </a:r>
            <a:r>
              <a:rPr lang="en-US" sz="1100" b="1" dirty="0"/>
              <a:t>faster</a:t>
            </a:r>
            <a:r>
              <a:rPr lang="en-US" sz="1100" dirty="0"/>
              <a:t> and more precisely.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Superior </a:t>
            </a:r>
            <a:r>
              <a:rPr lang="en-US" sz="1100" b="1" dirty="0"/>
              <a:t>performance</a:t>
            </a:r>
            <a:r>
              <a:rPr lang="en-US" sz="1100" dirty="0"/>
              <a:t> using cached data and multi-threaded code gets you results fast.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Local </a:t>
            </a:r>
            <a:r>
              <a:rPr lang="en-US" sz="1100" b="1" dirty="0"/>
              <a:t>cache</a:t>
            </a:r>
            <a:r>
              <a:rPr lang="en-US" sz="1100" dirty="0"/>
              <a:t> allows you to browse remote machines even when not </a:t>
            </a:r>
            <a:r>
              <a:rPr lang="en-US" sz="1100" b="1" dirty="0"/>
              <a:t>connected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Filters allow you to reduce noise and </a:t>
            </a:r>
            <a:r>
              <a:rPr lang="en-US" sz="1100" b="1" dirty="0"/>
              <a:t>focus</a:t>
            </a:r>
            <a:r>
              <a:rPr lang="en-US" sz="1100" dirty="0"/>
              <a:t> only on </a:t>
            </a:r>
            <a:r>
              <a:rPr lang="en-US" sz="1100" b="1" dirty="0"/>
              <a:t>relevant</a:t>
            </a:r>
            <a:r>
              <a:rPr lang="en-US" sz="1100" dirty="0"/>
              <a:t> information.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Explore</a:t>
            </a:r>
            <a:r>
              <a:rPr lang="en-US" sz="1100" dirty="0"/>
              <a:t> and query local and remote machines.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View all documentation for </a:t>
            </a:r>
            <a:r>
              <a:rPr lang="en-US" sz="1100" b="1" dirty="0"/>
              <a:t>any</a:t>
            </a:r>
            <a:r>
              <a:rPr lang="en-US" sz="1100" dirty="0"/>
              <a:t> WMI object.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C5317-B6CF-4834-8E77-8C5ABE78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006"/>
            <a:ext cx="685800" cy="685800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FDB2DF7-47CC-422C-BE92-F75CA3D5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53" y="1825624"/>
            <a:ext cx="6443449" cy="36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751A6557-BE4C-4657-8A1B-D60775E8D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50" y="1337628"/>
            <a:ext cx="11950700" cy="418274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9E87F1-EF08-4605-9CB2-A0C00AF3E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48" y="3767152"/>
            <a:ext cx="257143" cy="238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25896-5267-43E8-8A86-E54221A3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96" y="4157994"/>
            <a:ext cx="238095" cy="2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7DABB-2F63-43CE-AEF0-94DE06DB6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311" y="3395357"/>
            <a:ext cx="238095" cy="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38468-D267-4D96-895F-62C3C5117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33" y="4524714"/>
            <a:ext cx="247619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A600-695D-4F3C-BF6D-D240A1CCA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4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5E66-A035-4EBC-8EC2-E28C7D82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4745"/>
            <a:ext cx="10515600" cy="2045335"/>
          </a:xfrm>
        </p:spPr>
        <p:txBody>
          <a:bodyPr>
            <a:normAutofit/>
          </a:bodyPr>
          <a:lstStyle/>
          <a:p>
            <a:r>
              <a:rPr lang="en-US" sz="2400" dirty="0"/>
              <a:t>email: </a:t>
            </a:r>
            <a:r>
              <a:rPr lang="en-US" sz="24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sales@sapien.com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/>
              <a:t>Visit our website: </a:t>
            </a:r>
            <a:r>
              <a:rPr lang="en-US" sz="24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www.sapien.com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4AACEB7-32DA-4036-A35E-BB35C17A8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4" y="832910"/>
            <a:ext cx="3391567" cy="10670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CE378-ADB9-4260-9301-F1537A0D1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586" y="832910"/>
            <a:ext cx="4266667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About Windows Subsystem for Linux</a:t>
            </a:r>
          </a:p>
        </p:txBody>
      </p:sp>
    </p:spTree>
    <p:extLst>
      <p:ext uri="{BB962C8B-B14F-4D97-AF65-F5344CB8AC3E}">
        <p14:creationId xmlns:p14="http://schemas.microsoft.com/office/powerpoint/2010/main" val="334767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72FF-7F9E-4D3B-9558-1A9124BC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2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DE95-A578-4CC5-AD1A-B502268D6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Requires Windows 10 Version 2004, or use the latest Windows 10 Insider Edition.</a:t>
            </a:r>
          </a:p>
          <a:p>
            <a:endParaRPr lang="en-US" sz="2000" dirty="0"/>
          </a:p>
          <a:p>
            <a:r>
              <a:rPr lang="en-US" sz="2000" dirty="0"/>
              <a:t>Add Windows Features: Windows Subsystem for Linux and Virtual Machine Platform.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Pick a Linux Distro from the Microsoft Sore.</a:t>
            </a:r>
          </a:p>
          <a:p>
            <a:r>
              <a:rPr lang="en-US" sz="2000" dirty="0"/>
              <a:t>More WSL information: 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https://docs.microsoft.com/en-us/windows/wsl/wsl2-index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A572C-A6B4-4DCB-9946-EBD45E42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60" y="440927"/>
            <a:ext cx="3116840" cy="1173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1D7A0-4263-44B9-AA7B-3F311B09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36" y="3131489"/>
            <a:ext cx="2299585" cy="203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2C0BC-A5B0-401B-A222-05EA52B75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57" y="2980481"/>
            <a:ext cx="6084754" cy="23411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6515C0-DF3C-4157-BACF-3BA590856510}"/>
              </a:ext>
            </a:extLst>
          </p:cNvPr>
          <p:cNvCxnSpPr>
            <a:cxnSpLocks/>
          </p:cNvCxnSpPr>
          <p:nvPr/>
        </p:nvCxnSpPr>
        <p:spPr>
          <a:xfrm>
            <a:off x="3735978" y="3317965"/>
            <a:ext cx="13324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53EB-FC9E-491D-9810-E62A1BFA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1 vs. WSL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27F3-57A5-408A-8D7F-F435F87D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Major differences:</a:t>
            </a:r>
          </a:p>
          <a:p>
            <a:r>
              <a:rPr lang="en-US" sz="1800" dirty="0"/>
              <a:t>WSL 1 is based on translation, and utilized Windows hardware.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WSL 2 is based on virtualization (True Linux Kernel: Ubuntu, SUSE, Kali…).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50497AD-2AB4-4400-953E-4E5B4A24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9" y="3605213"/>
            <a:ext cx="4572000" cy="257175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26E940-0AF2-44CB-BB14-88BD8EC0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9" y="3605213"/>
            <a:ext cx="5489135" cy="2571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580DEC-606E-4279-A910-0442C0198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760" y="440927"/>
            <a:ext cx="3116840" cy="11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1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53EB-FC9E-491D-9810-E62A1BFA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1 vs. WSL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27F3-57A5-408A-8D7F-F435F87D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Major differences: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WSL 1 can't connect to shared folders.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WSL 1 can use Linux Desktop GUI but is not supported.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WSL 1 has a slower I/O.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D24D-0F6D-47C4-A71C-56CDE984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0" y="440927"/>
            <a:ext cx="3116840" cy="1173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532E4-2C55-4D87-AF26-EEA157A5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81" y="2569358"/>
            <a:ext cx="4780952" cy="3095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6EE02-84B6-4FA3-BF58-215F49CDF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685" y="4850674"/>
            <a:ext cx="3377143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4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53EB-FC9E-491D-9810-E62A1BFA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1 vs. WSL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27F3-57A5-408A-8D7F-F435F87DA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Major differences: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Remoting between WSL: WSL 1 &lt;&gt; WSL 2.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D24D-0F6D-47C4-A71C-56CDE984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0" y="440927"/>
            <a:ext cx="3116840" cy="1173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D7CA1-AC82-46D4-ADC2-BABE366F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75" y="4395782"/>
            <a:ext cx="6376325" cy="191611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224082F-5151-42CD-AAC2-04C794EA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0" y="2997347"/>
            <a:ext cx="6696891" cy="18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5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D5CA-D77F-4403-AD24-EB63EFCA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713C-B2FC-4450-86F3-BA2AF0772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On the physical machine: </a:t>
            </a:r>
          </a:p>
          <a:p>
            <a:pPr lvl="1"/>
            <a:r>
              <a:rPr lang="en-US" sz="1800" dirty="0"/>
              <a:t>System BIOS: Set enable virtualization. </a:t>
            </a:r>
          </a:p>
          <a:p>
            <a:pPr marL="914400" lvl="2" indent="0">
              <a:buNone/>
            </a:pPr>
            <a:endParaRPr lang="en-US" sz="1400" dirty="0"/>
          </a:p>
          <a:p>
            <a:pPr lvl="1"/>
            <a:r>
              <a:rPr lang="en-US" sz="1800" dirty="0"/>
              <a:t>In Hyper-V Windows 10 VM’s: </a:t>
            </a:r>
          </a:p>
          <a:p>
            <a:pPr lvl="2"/>
            <a:r>
              <a:rPr lang="en-US" sz="1400" dirty="0"/>
              <a:t>need to run the PowerShell cmdlet: </a:t>
            </a:r>
            <a:r>
              <a:rPr lang="en-US" sz="1400" b="1" dirty="0">
                <a:solidFill>
                  <a:srgbClr val="00B0F0"/>
                </a:solidFill>
              </a:rPr>
              <a:t>Set-</a:t>
            </a:r>
            <a:r>
              <a:rPr lang="en-US" sz="1400" b="1" dirty="0" err="1">
                <a:solidFill>
                  <a:srgbClr val="00B0F0"/>
                </a:solidFill>
              </a:rPr>
              <a:t>VMProcessor</a:t>
            </a:r>
            <a:r>
              <a:rPr lang="en-US" sz="1400" dirty="0"/>
              <a:t>.</a:t>
            </a:r>
          </a:p>
          <a:p>
            <a:pPr marL="914400" lvl="2" indent="0">
              <a:buNone/>
            </a:pPr>
            <a:r>
              <a:rPr lang="en-US" sz="1400" b="1" dirty="0">
                <a:solidFill>
                  <a:srgbClr val="00B0F0"/>
                </a:solidFill>
              </a:rPr>
              <a:t>PS&gt; Set-</a:t>
            </a:r>
            <a:r>
              <a:rPr lang="en-US" sz="1400" b="1" dirty="0" err="1">
                <a:solidFill>
                  <a:srgbClr val="00B0F0"/>
                </a:solidFill>
              </a:rPr>
              <a:t>VMProcessor</a:t>
            </a:r>
            <a:r>
              <a:rPr lang="en-US" sz="1400" b="1" dirty="0">
                <a:solidFill>
                  <a:srgbClr val="00B0F0"/>
                </a:solidFill>
              </a:rPr>
              <a:t> -VMName [HyperV-VMName] -ExposeVirtualizationExtensions $true</a:t>
            </a:r>
          </a:p>
          <a:p>
            <a:pPr marL="914400" lvl="2" indent="0">
              <a:buNone/>
            </a:pPr>
            <a:endParaRPr lang="en-US" sz="1200" b="1" dirty="0">
              <a:solidFill>
                <a:srgbClr val="92D050"/>
              </a:solidFill>
            </a:endParaRPr>
          </a:p>
          <a:p>
            <a:r>
              <a:rPr lang="en-US" sz="2000" dirty="0"/>
              <a:t>Update WSL distro after installation</a:t>
            </a:r>
          </a:p>
          <a:p>
            <a:pPr lvl="1"/>
            <a:r>
              <a:rPr lang="en-US" sz="1800" dirty="0"/>
              <a:t>Run command:</a:t>
            </a:r>
          </a:p>
          <a:p>
            <a:pPr marL="914400" lvl="2" indent="0">
              <a:buNone/>
            </a:pPr>
            <a:r>
              <a:rPr lang="es-ES" sz="1600" b="1" dirty="0">
                <a:solidFill>
                  <a:srgbClr val="00B0F0"/>
                </a:solidFill>
              </a:rPr>
              <a:t>sudo apt update &amp;&amp; sudo apt -y upgrade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CA9DC-A1FB-4189-8888-17D339F9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0" y="440927"/>
            <a:ext cx="3116840" cy="117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71581-DBC6-4203-8224-6E4B6D51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40" y="3952530"/>
            <a:ext cx="4772200" cy="235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8E42-DEB5-40F5-94FF-83FAE8399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42" y="1825625"/>
            <a:ext cx="4196197" cy="13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1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8FA7-379F-41D2-834C-235A08A0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WSL 2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A4622-F5E1-4C58-BEEF-E383F66D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Faster file I/O performance (up to 3 to 6 times)</a:t>
            </a:r>
          </a:p>
          <a:p>
            <a:endParaRPr lang="en-US" sz="2000" dirty="0"/>
          </a:p>
          <a:p>
            <a:r>
              <a:rPr lang="en-US" sz="2000" dirty="0"/>
              <a:t>100 % System call compatibility</a:t>
            </a:r>
          </a:p>
          <a:p>
            <a:endParaRPr lang="en-US" sz="2000" dirty="0"/>
          </a:p>
          <a:p>
            <a:r>
              <a:rPr lang="en-US" sz="2000" dirty="0"/>
              <a:t>Powered by Linux Kernel</a:t>
            </a:r>
          </a:p>
          <a:p>
            <a:endParaRPr lang="en-US" sz="2000" dirty="0"/>
          </a:p>
          <a:p>
            <a:r>
              <a:rPr lang="en-US" sz="2000" dirty="0"/>
              <a:t>GPU support for performing rapid mathematical calculations for apps involving Data Science, Artificial Intelligence (AI), and Machine Language (ML).</a:t>
            </a:r>
          </a:p>
          <a:p>
            <a:endParaRPr lang="en-US" sz="2000" dirty="0"/>
          </a:p>
          <a:p>
            <a:r>
              <a:rPr lang="en-US" sz="2000" dirty="0"/>
              <a:t>Learn Linux in Windows 10.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95EA8-7482-4E4B-88C8-F7086E72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95" y="629871"/>
            <a:ext cx="1441699" cy="11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0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D50D-463B-4A1A-86B4-7FE4C31A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942"/>
            <a:ext cx="10515600" cy="498411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NYC PowerShell User Group</a:t>
            </a:r>
            <a:b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Thank You for having me!</a:t>
            </a:r>
          </a:p>
        </p:txBody>
      </p:sp>
    </p:spTree>
    <p:extLst>
      <p:ext uri="{BB962C8B-B14F-4D97-AF65-F5344CB8AC3E}">
        <p14:creationId xmlns:p14="http://schemas.microsoft.com/office/powerpoint/2010/main" val="2669189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9BC7B-C709-452A-86FC-0CC0D79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by the end of 2020?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7A63-8084-44AB-97D5-EE92F1A74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Linux GUI apps will be supported.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Check out video about WSL 2, and sample container: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https://channel9.msdn.com/Shows/Tabs-vs-Spaces/WSL2-Code-faster-on-the-Windows-Subsystem-for-Linux?term=WSL2&amp;lang-en=true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https://github.com/craigloewen-msft/ghostgame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662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3A87-B185-41C9-B018-30A3B6E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6971"/>
            <a:ext cx="10515600" cy="1325563"/>
          </a:xfrm>
        </p:spPr>
        <p:txBody>
          <a:bodyPr/>
          <a:lstStyle/>
          <a:p>
            <a:r>
              <a:rPr lang="en-US" dirty="0"/>
              <a:t>WSL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05F1-6C3B-44F7-9A6A-873C9868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80" y="2691180"/>
            <a:ext cx="1441699" cy="11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About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57202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34AC-1749-4866-87B2-85D7FBE8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A93B-F34C-42EA-93D2-DB4230A9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Ability to build containerized application for CI/CD (Continues Integration / Continues Deployment).</a:t>
            </a:r>
          </a:p>
          <a:p>
            <a:endParaRPr lang="en-US" dirty="0"/>
          </a:p>
          <a:p>
            <a:r>
              <a:rPr lang="en-US" dirty="0"/>
              <a:t>Ability to reuse docker containers existing repositories thru Docker Hub.</a:t>
            </a:r>
          </a:p>
          <a:p>
            <a:endParaRPr lang="en-US" dirty="0"/>
          </a:p>
          <a:p>
            <a:r>
              <a:rPr lang="en-US" dirty="0" err="1"/>
              <a:t>Easly</a:t>
            </a:r>
            <a:r>
              <a:rPr lang="en-US" dirty="0"/>
              <a:t> integrates with Windows and WSL.</a:t>
            </a:r>
          </a:p>
          <a:p>
            <a:endParaRPr lang="en-US" dirty="0"/>
          </a:p>
          <a:p>
            <a:r>
              <a:rPr lang="en-US" dirty="0"/>
              <a:t>Use in On-Premise, Virtualization, and any Cloud technologies.</a:t>
            </a:r>
          </a:p>
          <a:p>
            <a:endParaRPr lang="en-US" dirty="0"/>
          </a:p>
          <a:p>
            <a:r>
              <a:rPr lang="en-US" dirty="0"/>
              <a:t>Docker Desktop - Two versions available: Stable and Edge (Preview).</a:t>
            </a:r>
          </a:p>
          <a:p>
            <a:endParaRPr lang="en-US" dirty="0"/>
          </a:p>
          <a:p>
            <a:r>
              <a:rPr lang="en-US" i="1" dirty="0"/>
              <a:t>New in Docker Edge Preview </a:t>
            </a:r>
            <a:r>
              <a:rPr lang="en-US" dirty="0"/>
              <a:t>– Run an Azure Container Instance: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https://www.docker.com/blog/running-a-container-in-aci-with-docker-desktop-edge/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sz="2900" dirty="0"/>
              <a:t>For information check Docker Docs: </a:t>
            </a:r>
            <a:r>
              <a:rPr lang="en-US" dirty="0">
                <a:solidFill>
                  <a:srgbClr val="FFFF00"/>
                </a:solidFill>
              </a:rPr>
              <a:t>https://docs.docker.com/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65EDC-ED33-400A-9AC1-AE2C63915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863" y="365125"/>
            <a:ext cx="2766938" cy="8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4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E08E-2F7A-4A9C-A617-29835E1F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installations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75A87-A38C-4941-A015-F7AC4B28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0021"/>
          </a:xfrm>
        </p:spPr>
        <p:txBody>
          <a:bodyPr>
            <a:noAutofit/>
          </a:bodyPr>
          <a:lstStyle/>
          <a:p>
            <a:r>
              <a:rPr lang="en-US" sz="2000" dirty="0"/>
              <a:t>Docker Desktop</a:t>
            </a:r>
          </a:p>
          <a:p>
            <a:pPr lvl="1"/>
            <a:r>
              <a:rPr lang="en-US" sz="2000" dirty="0"/>
              <a:t>Stable – Updated every three months.</a:t>
            </a:r>
          </a:p>
          <a:p>
            <a:pPr lvl="1"/>
            <a:r>
              <a:rPr lang="en-US" sz="2000" dirty="0"/>
              <a:t>Edge – Updates are frequent.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Note: WSL update is required!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3B837-6517-4F8E-90EA-BBCE182E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1" y="4169626"/>
            <a:ext cx="4634982" cy="233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9367D-B832-463B-9879-A56412C8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35" y="4671600"/>
            <a:ext cx="1496255" cy="1181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BD5A17-528D-4A4C-A2DD-0F12993A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39" y="1588766"/>
            <a:ext cx="4522684" cy="3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D29-5AB4-4B36-8B10-0B850FF0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0EE87-52ED-4801-8ADA-47ECCCA5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Docker Engine CLI:</a:t>
            </a:r>
          </a:p>
          <a:p>
            <a:r>
              <a:rPr lang="en-US" sz="2000" dirty="0"/>
              <a:t>Pulling the MS SQL Server image to your system.</a:t>
            </a:r>
          </a:p>
          <a:p>
            <a:r>
              <a:rPr lang="en-US" sz="2000" dirty="0"/>
              <a:t>Run and Update the container.</a:t>
            </a:r>
          </a:p>
          <a:p>
            <a:r>
              <a:rPr lang="en-US" sz="2000" dirty="0"/>
              <a:t>Creating new container image.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Docker Compose:</a:t>
            </a:r>
          </a:p>
          <a:p>
            <a:r>
              <a:rPr lang="en-US" sz="2000" dirty="0"/>
              <a:t>Use new container image.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6214D3CF-0230-4838-8477-D9EA28C1B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2174" y="3268268"/>
            <a:ext cx="2779874" cy="2779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B85E5-B35D-42A6-AA78-FE3FA619B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05" y="2214315"/>
            <a:ext cx="2919013" cy="890298"/>
          </a:xfrm>
          <a:prstGeom prst="rect">
            <a:avLst/>
          </a:prstGeom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96397C2-A822-472A-8976-80E4C899A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05" y="986210"/>
            <a:ext cx="761700" cy="89029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8E9D15-A5AB-496A-AA1B-F00E6CFA7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49" y="986209"/>
            <a:ext cx="1160769" cy="8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2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3A87-B185-41C9-B018-30A3B6E4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6971"/>
            <a:ext cx="10515600" cy="1325563"/>
          </a:xfrm>
        </p:spPr>
        <p:txBody>
          <a:bodyPr/>
          <a:lstStyle/>
          <a:p>
            <a:r>
              <a:rPr lang="en-US" dirty="0"/>
              <a:t>Docker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5E362-ECCE-445C-B29A-271664E1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93" y="2892236"/>
            <a:ext cx="2919013" cy="8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11A4-261C-49FB-816B-97B83FD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At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55292-85FE-4EC1-88F8-8B59097D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Working with PowerShell Editor at hand: PrimalScript, PowerShell Studio, VS Code, ISE, or others.</a:t>
            </a:r>
          </a:p>
          <a:p>
            <a:endParaRPr lang="en-US" sz="2000" dirty="0"/>
          </a:p>
          <a:p>
            <a:r>
              <a:rPr lang="en-US" sz="2000" dirty="0"/>
              <a:t>Use WSL to learn about building cross-platform automation scripts. </a:t>
            </a:r>
          </a:p>
          <a:p>
            <a:endParaRPr lang="en-US" sz="2000" dirty="0"/>
          </a:p>
          <a:p>
            <a:r>
              <a:rPr lang="en-US" sz="2000" dirty="0"/>
              <a:t>Learn How-To remote between WSL, Windows and Linux systems. </a:t>
            </a:r>
          </a:p>
          <a:p>
            <a:endParaRPr lang="en-US" sz="2000" dirty="0"/>
          </a:p>
          <a:p>
            <a:r>
              <a:rPr lang="en-US" sz="2000" dirty="0"/>
              <a:t>Use Anaconda Jupyter Notebook with .NET Interactive to document your results.</a:t>
            </a:r>
          </a:p>
        </p:txBody>
      </p:sp>
    </p:spTree>
    <p:extLst>
      <p:ext uri="{BB962C8B-B14F-4D97-AF65-F5344CB8AC3E}">
        <p14:creationId xmlns:p14="http://schemas.microsoft.com/office/powerpoint/2010/main" val="1892610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E68A-C5DD-4DD0-8A08-15957FA0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Your Skills!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55F5-588E-4EC9-8AF8-FB6C10912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/>
              <a:t>Windows Terminal (Stable and Preview)</a:t>
            </a:r>
          </a:p>
          <a:p>
            <a:pPr lvl="1"/>
            <a:r>
              <a:rPr lang="en-US" sz="2000" dirty="0"/>
              <a:t>Stable version – Updated quarterly</a:t>
            </a:r>
          </a:p>
          <a:p>
            <a:pPr lvl="1"/>
            <a:r>
              <a:rPr lang="en-US" sz="2000" dirty="0"/>
              <a:t>Preview – Frequent updates</a:t>
            </a:r>
          </a:p>
          <a:p>
            <a:pPr lvl="1"/>
            <a:r>
              <a:rPr lang="en-US" sz="2000" dirty="0"/>
              <a:t>Customized console settings</a:t>
            </a:r>
          </a:p>
          <a:p>
            <a:pPr lvl="1"/>
            <a:endParaRPr lang="en-US" dirty="0"/>
          </a:p>
          <a:p>
            <a:r>
              <a:rPr lang="en-US" sz="2400" dirty="0"/>
              <a:t>Install </a:t>
            </a:r>
            <a:r>
              <a:rPr lang="en-US" sz="24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 – Data Science Platform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Cross-platform development: Windows and Linux</a:t>
            </a:r>
          </a:p>
          <a:p>
            <a:pPr lvl="1"/>
            <a:r>
              <a:rPr lang="en-US" sz="2000" dirty="0"/>
              <a:t>Bundled with:</a:t>
            </a:r>
          </a:p>
          <a:p>
            <a:pPr lvl="2"/>
            <a:r>
              <a:rPr lang="en-US" sz="1600" dirty="0"/>
              <a:t>Python (2.7 or 3.7) with python packages </a:t>
            </a:r>
          </a:p>
          <a:p>
            <a:pPr lvl="2"/>
            <a:r>
              <a:rPr lang="en-US" sz="1600" dirty="0"/>
              <a:t>Jupyter Notebook</a:t>
            </a:r>
          </a:p>
          <a:p>
            <a:pPr lvl="2"/>
            <a:r>
              <a:rPr lang="en-US" sz="1600" dirty="0"/>
              <a:t>Support PowerShell</a:t>
            </a:r>
          </a:p>
          <a:p>
            <a:pPr lvl="1"/>
            <a:endParaRPr lang="en-US" sz="2000" dirty="0"/>
          </a:p>
          <a:p>
            <a:r>
              <a:rPr lang="en-US" sz="2400" dirty="0"/>
              <a:t>.NET Interactive</a:t>
            </a:r>
          </a:p>
          <a:p>
            <a:pPr lvl="1"/>
            <a:r>
              <a:rPr lang="en-US" sz="2000" dirty="0"/>
              <a:t>Available kernels available for Jupyter Notebook</a:t>
            </a:r>
          </a:p>
          <a:p>
            <a:pPr lvl="2"/>
            <a:r>
              <a:rPr lang="en-US" sz="1800" dirty="0"/>
              <a:t>F#</a:t>
            </a:r>
          </a:p>
          <a:p>
            <a:pPr lvl="2"/>
            <a:r>
              <a:rPr lang="en-US" sz="1800" dirty="0"/>
              <a:t>C#</a:t>
            </a:r>
          </a:p>
          <a:p>
            <a:pPr lvl="2"/>
            <a:r>
              <a:rPr lang="en-US" sz="1800" dirty="0"/>
              <a:t>PowerShell</a:t>
            </a:r>
          </a:p>
          <a:p>
            <a:pPr lvl="2"/>
            <a:endParaRPr lang="en-US" sz="2400" dirty="0"/>
          </a:p>
          <a:p>
            <a:r>
              <a:rPr lang="en-US" sz="2400" dirty="0"/>
              <a:t>Create useful Windows Application</a:t>
            </a:r>
          </a:p>
          <a:p>
            <a:pPr lvl="1"/>
            <a:r>
              <a:rPr lang="en-US" sz="2000" dirty="0"/>
              <a:t>PowerShell Studio Form Sample</a:t>
            </a:r>
          </a:p>
          <a:p>
            <a:endParaRPr lang="en-US" sz="2400" dirty="0"/>
          </a:p>
          <a:p>
            <a:pPr marL="914400" lvl="2" indent="0">
              <a:buNone/>
            </a:pPr>
            <a:endParaRPr lang="en-US" sz="1800" dirty="0"/>
          </a:p>
          <a:p>
            <a:pPr lvl="3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70A55-7B8A-46B3-85D1-1E454411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48" y="755761"/>
            <a:ext cx="3452914" cy="194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EC8BC-5218-45A0-95FB-6E8022FB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656" y="2347657"/>
            <a:ext cx="3047289" cy="1703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C112A-6662-4254-8D00-E6DC960D6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218" y="2702738"/>
            <a:ext cx="3471168" cy="1940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5D709-67DD-4FA1-B3D7-AEBA2FC3F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410" y="4240540"/>
            <a:ext cx="3449523" cy="17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EA1-3134-4622-AFBD-B5C054B9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.NET Interactive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E39D-8A14-4769-BB8E-4AEC5145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ways to work with Jupyter Notebook: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</a:t>
            </a:r>
            <a:r>
              <a:rPr lang="en-US" sz="2000" dirty="0">
                <a:solidFill>
                  <a:schemeClr val="bg1"/>
                </a:solidFill>
              </a:rPr>
              <a:t>Download and install -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Anacoda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w/Python 3.7.x </a:t>
            </a:r>
            <a:r>
              <a:rPr lang="en-US" sz="2000" dirty="0"/>
              <a:t>(includes Jupyter Notebook) then install .NET Interactive Preview with PowerShell Jupyter Notebook.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https://devblogs.microsoft.com/powershell/public-preview-of-powershell-support-in-jupyter-notebooks/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https://devblogs.microsoft.com/dotnet/net-interactive-is-here-net-notebooks-preview-2/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000" dirty="0"/>
              <a:t>2. Or, try using “MyBinder” (No installation required) to test-drive .NET Notebook: </a:t>
            </a:r>
            <a:r>
              <a:rPr lang="en-US" sz="20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https://mybinder.org/v2/gh/dotnet/interactive/master?urlpath=lab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93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8A82-2A7D-4639-98C0-F876160B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EBA7-15AB-4D08-AF2C-74EA5ED8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About 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SAPIEN Technologies Products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About Windows Subsystem for Linux</a:t>
            </a:r>
          </a:p>
          <a:p>
            <a:pPr lvl="1"/>
            <a:r>
              <a:rPr lang="en-US" sz="2000" dirty="0"/>
              <a:t>Windows SL Demo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About Docker Containers </a:t>
            </a:r>
          </a:p>
          <a:p>
            <a:pPr lvl="1"/>
            <a:r>
              <a:rPr lang="en-US" sz="2000" dirty="0"/>
              <a:t>Docker Demo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Technologies At Play</a:t>
            </a:r>
          </a:p>
          <a:p>
            <a:pPr lvl="1"/>
            <a:r>
              <a:rPr lang="en-US" sz="2000" dirty="0"/>
              <a:t>Windows Terminal</a:t>
            </a:r>
          </a:p>
          <a:p>
            <a:pPr lvl="1"/>
            <a:r>
              <a:rPr lang="en-US" sz="2000" dirty="0"/>
              <a:t>.NET Interactive / Jupiter Notebook</a:t>
            </a:r>
          </a:p>
          <a:p>
            <a:pPr lvl="1"/>
            <a:r>
              <a:rPr lang="en-US" sz="2000" dirty="0"/>
              <a:t>Custom Windows Application</a:t>
            </a:r>
          </a:p>
          <a:p>
            <a:pPr lvl="1"/>
            <a:endParaRPr lang="en-US" sz="2000" dirty="0"/>
          </a:p>
          <a:p>
            <a:r>
              <a:rPr lang="en-US" sz="2400" dirty="0"/>
              <a:t>Demo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A326329-3AA0-489F-8EFF-04A2FDBC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8" y="1027906"/>
            <a:ext cx="3391567" cy="1067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D080-1070-4DAA-AB7C-B067E29C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49" y="3150972"/>
            <a:ext cx="2257593" cy="8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Demo – Technologies At Play</a:t>
            </a:r>
          </a:p>
        </p:txBody>
      </p:sp>
    </p:spTree>
    <p:extLst>
      <p:ext uri="{BB962C8B-B14F-4D97-AF65-F5344CB8AC3E}">
        <p14:creationId xmlns:p14="http://schemas.microsoft.com/office/powerpoint/2010/main" val="266910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12B8-FADC-411B-B70F-E8590025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60A24-2B9A-41CA-BDE4-DBBCABBAA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00"/>
          <a:stretch/>
        </p:blipFill>
        <p:spPr>
          <a:xfrm>
            <a:off x="6436567" y="1575335"/>
            <a:ext cx="5181600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1F81-8B53-4483-879A-9E1B401D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9600"/>
            <a:ext cx="5181600" cy="4351338"/>
          </a:xfrm>
        </p:spPr>
        <p:txBody>
          <a:bodyPr>
            <a:normAutofit/>
          </a:bodyPr>
          <a:lstStyle/>
          <a:p>
            <a:r>
              <a:rPr lang="en-US" sz="1300" dirty="0"/>
              <a:t>Florida IT Community Speaker since 2006 attending: </a:t>
            </a:r>
          </a:p>
          <a:p>
            <a:pPr lvl="1"/>
            <a:r>
              <a:rPr lang="en-US" sz="1300" dirty="0"/>
              <a:t>.NET Code Camps</a:t>
            </a:r>
          </a:p>
          <a:p>
            <a:pPr lvl="1"/>
            <a:r>
              <a:rPr lang="en-US" sz="1300" dirty="0" err="1"/>
              <a:t>SQLSaturday</a:t>
            </a:r>
            <a:endParaRPr lang="en-US" sz="1300" dirty="0"/>
          </a:p>
          <a:p>
            <a:pPr lvl="1"/>
            <a:r>
              <a:rPr lang="en-US" sz="1300" dirty="0"/>
              <a:t>IT Pro Camps</a:t>
            </a:r>
          </a:p>
          <a:p>
            <a:pPr marL="457200" lvl="1" indent="0">
              <a:buNone/>
            </a:pPr>
            <a:endParaRPr lang="en-US" sz="1300" dirty="0"/>
          </a:p>
          <a:p>
            <a:r>
              <a:rPr lang="en-US" sz="1300" dirty="0"/>
              <a:t>Microsoft MVP since 2009 – PowerShell/Cloud and Datacenter Management.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Technology Evangelist for SAPIEN Technologies, Inc. since 2017.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Contact Information: </a:t>
            </a:r>
          </a:p>
          <a:p>
            <a:pPr lvl="1"/>
            <a:r>
              <a:rPr lang="en-US" sz="1300" dirty="0"/>
              <a:t>Email: </a:t>
            </a: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maxt@sapien.com</a:t>
            </a: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</a:t>
            </a:r>
          </a:p>
          <a:p>
            <a:pPr marL="457200" lvl="1" indent="0">
              <a:buNone/>
            </a:pP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max_trinidad@hotmail.com</a:t>
            </a: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</a:p>
          <a:p>
            <a:pPr lvl="1"/>
            <a:r>
              <a:rPr lang="en-US" sz="1300" dirty="0"/>
              <a:t>Twitter: @maxtrinidad</a:t>
            </a:r>
          </a:p>
          <a:p>
            <a:pPr lvl="1"/>
            <a:r>
              <a:rPr lang="en-US" sz="1300" dirty="0"/>
              <a:t>LinkedIn: </a:t>
            </a:r>
            <a:r>
              <a:rPr lang="en-US" sz="1300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https://www.linkedin.com/in/maximo-trinidad-77504712/</a:t>
            </a:r>
            <a:r>
              <a:rPr lang="en-US" sz="1300" dirty="0"/>
              <a:t> </a:t>
            </a:r>
          </a:p>
          <a:p>
            <a:endParaRPr lang="en-US" sz="1300" dirty="0"/>
          </a:p>
          <a:p>
            <a:endParaRPr lang="en-US" sz="13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9330AA8-8DCF-4838-A481-AEF4BFF9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395" y="5003127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B532-59B5-470B-B587-F4582E8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61418"/>
            <a:ext cx="10515600" cy="1325563"/>
          </a:xfrm>
        </p:spPr>
        <p:txBody>
          <a:bodyPr/>
          <a:lstStyle/>
          <a:p>
            <a:r>
              <a:rPr lang="en-US" dirty="0"/>
              <a:t>SAPIEN Technologies Products</a:t>
            </a:r>
          </a:p>
        </p:txBody>
      </p:sp>
    </p:spTree>
    <p:extLst>
      <p:ext uri="{BB962C8B-B14F-4D97-AF65-F5344CB8AC3E}">
        <p14:creationId xmlns:p14="http://schemas.microsoft.com/office/powerpoint/2010/main" val="195058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BF0A-6F9B-4342-B4F5-5766B6F0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SAPIEN DevOps Suite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012F1-14C8-4970-BB7B-CD3553DA5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Studio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PrimalScript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HelpWriter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PowerShell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ModuleManager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CIM Explorer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VersionRecall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PrimalSQL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PrimalXML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99C3C-844A-4A73-AF68-4FF46E524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2809841"/>
            <a:ext cx="365760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6C910-88C9-48F4-8F91-7372D0D8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176228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F29DE-A398-4B8B-847F-EE7EA0243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1" y="329567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C482E8-2FD6-4FA8-89C0-47D48AE93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9" y="22706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8AB6E6-B045-42A8-81D8-E8E257541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377252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76E7A7-DAF0-4394-A229-1FC926176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4301771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5A1AC0-8498-412B-BC1E-2813703D2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9" y="4801552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04C57-B33F-4C23-A5E6-06DE9D589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52" y="5304368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9C2ED9-DB76-4AE3-8145-5A495EE363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2" y="677905"/>
            <a:ext cx="685800" cy="6858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C1AD7F5-2E71-4A3D-8CAC-2A925CB55A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33" y="3127925"/>
            <a:ext cx="3391567" cy="1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6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PowerShell Studio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400" dirty="0"/>
              <a:t>Creating Scripts and PowerShell Tools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PowerShell GUIs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Convert </a:t>
            </a:r>
            <a:r>
              <a:rPr lang="en-US" b="1" dirty="0"/>
              <a:t>scripts into executable</a:t>
            </a:r>
            <a:r>
              <a:rPr lang="en-US" dirty="0"/>
              <a:t> (.exe) files.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MSI installers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modules</a:t>
            </a:r>
            <a:r>
              <a:rPr lang="en-US" dirty="0"/>
              <a:t> from your existing functions or help files.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advanced functions</a:t>
            </a:r>
            <a:r>
              <a:rPr lang="en-US" dirty="0"/>
              <a:t> using the </a:t>
            </a:r>
            <a:r>
              <a:rPr lang="en-US" b="1" dirty="0"/>
              <a:t>Function Builder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Create </a:t>
            </a:r>
            <a:r>
              <a:rPr lang="en-US" b="1" dirty="0"/>
              <a:t>windows services</a:t>
            </a:r>
            <a:r>
              <a:rPr lang="en-US" dirty="0"/>
              <a:t> using PowerShell.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Monitor</a:t>
            </a:r>
            <a:r>
              <a:rPr lang="en-US" dirty="0"/>
              <a:t> script </a:t>
            </a:r>
            <a:r>
              <a:rPr lang="en-US" b="1" dirty="0"/>
              <a:t>performance</a:t>
            </a:r>
            <a:r>
              <a:rPr lang="en-US" dirty="0"/>
              <a:t> and memory usage.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Source Control</a:t>
            </a:r>
            <a:r>
              <a:rPr lang="en-US" dirty="0"/>
              <a:t> and </a:t>
            </a:r>
            <a:r>
              <a:rPr lang="en-US" b="1" dirty="0"/>
              <a:t>Git</a:t>
            </a:r>
            <a:r>
              <a:rPr lang="en-US" dirty="0"/>
              <a:t> integration.</a:t>
            </a:r>
          </a:p>
          <a:p>
            <a:pPr>
              <a:lnSpc>
                <a:spcPct val="120000"/>
              </a:lnSpc>
            </a:pPr>
            <a:r>
              <a:rPr lang="en-US" dirty="0"/>
              <a:t>Integrated </a:t>
            </a:r>
            <a:r>
              <a:rPr lang="en-US" b="1" dirty="0"/>
              <a:t>PowerShell consoles</a:t>
            </a:r>
            <a:r>
              <a:rPr lang="en-US" dirty="0"/>
              <a:t> (32-bit &amp; 64-bit).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Remote debugging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Built-in </a:t>
            </a:r>
            <a:r>
              <a:rPr lang="en-US" b="1" dirty="0"/>
              <a:t>PowerShell help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Supports Windows </a:t>
            </a:r>
            <a:r>
              <a:rPr lang="en-US" b="1" dirty="0"/>
              <a:t>PowerShell 3.0, 5.1</a:t>
            </a:r>
            <a:r>
              <a:rPr lang="en-US" dirty="0"/>
              <a:t> and </a:t>
            </a:r>
            <a:r>
              <a:rPr lang="en-US" b="1" dirty="0"/>
              <a:t>PowerShell 7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Code Formatting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A5A9A-0C10-4567-B7CE-DE06A834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006"/>
            <a:ext cx="685800" cy="6858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2DBE6E-678D-4F97-AF60-61DBB11F1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6" y="169068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en-US" dirty="0" err="1"/>
              <a:t>PrimalScript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Supports over 50 languages and file types.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32-bit and 64-bit platform development.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Next generation PowerShell local and remote debugger.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PowerShell V3, V4 and V5 at the same time.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Script against a remote machine’s Installed Module Set (IMS).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Remote VBScript, JScript and PowerShell debugger.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Supports PowerShell variable and function breakpoints.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Integrated 32-bit and 64-bit PowerShell and command console.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PowerShell dialog editor.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Multi-file and module debugging.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Single click build for packages, MSI databases and deployment.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Plus much more.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A946B-2592-40DC-80B9-E7F0C25D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037"/>
            <a:ext cx="685800" cy="6858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323542-7B66-4B4D-91E7-A125A8A9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1542197"/>
            <a:ext cx="6383455" cy="34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34A6D5-BEA9-46B2-80BD-FBF2F882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PowerShell </a:t>
            </a:r>
            <a:r>
              <a:rPr lang="en-US" dirty="0" err="1"/>
              <a:t>ModuleManager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05390-1B39-40B0-A545-6C67229B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4552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/>
              <a:t>Search</a:t>
            </a:r>
            <a:r>
              <a:rPr lang="en-US" sz="1100" dirty="0"/>
              <a:t> the PowerShell Gallery or any other repository for new modules.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Remove duplicate and outdated versions</a:t>
            </a:r>
            <a:r>
              <a:rPr lang="en-US" sz="1100" dirty="0"/>
              <a:t> of modules to prevent version confusion.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Install, remove</a:t>
            </a:r>
            <a:r>
              <a:rPr lang="en-US" sz="1100" dirty="0"/>
              <a:t> or temporarily disable modules.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Keep modules </a:t>
            </a:r>
            <a:r>
              <a:rPr lang="en-US" sz="1100" b="1" dirty="0"/>
              <a:t>up-to-date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Filter and find</a:t>
            </a:r>
            <a:r>
              <a:rPr lang="en-US" sz="1100" dirty="0"/>
              <a:t> specific modules on your machine.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View </a:t>
            </a:r>
            <a:r>
              <a:rPr lang="en-US" sz="1100" b="1" dirty="0"/>
              <a:t>detailed module information</a:t>
            </a:r>
            <a:r>
              <a:rPr lang="en-US" sz="1100" dirty="0"/>
              <a:t> at a glance.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Move</a:t>
            </a:r>
            <a:r>
              <a:rPr lang="en-US" sz="1100" dirty="0"/>
              <a:t> and organize module locations.</a:t>
            </a:r>
          </a:p>
          <a:p>
            <a:pPr>
              <a:lnSpc>
                <a:spcPct val="120000"/>
              </a:lnSpc>
            </a:pPr>
            <a:r>
              <a:rPr lang="en-US" sz="1100" dirty="0"/>
              <a:t>Manage modules on </a:t>
            </a:r>
            <a:r>
              <a:rPr lang="en-US" sz="1100" b="1" dirty="0"/>
              <a:t>remote machines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b="1" dirty="0"/>
              <a:t>Publish modules</a:t>
            </a:r>
            <a:r>
              <a:rPr lang="en-US" sz="1100" dirty="0"/>
              <a:t> to a repository.</a:t>
            </a:r>
          </a:p>
          <a:p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27EB0-6868-4253-BFA7-BE4A13916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037"/>
            <a:ext cx="685800" cy="6858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9058BF-F514-49E7-A245-E77017848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55" y="1957705"/>
            <a:ext cx="6356366" cy="2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4181"/>
      </p:ext>
    </p:extLst>
  </p:cSld>
  <p:clrMapOvr>
    <a:masterClrMapping/>
  </p:clrMapOvr>
</p:sld>
</file>

<file path=ppt/theme/theme1.xml><?xml version="1.0" encoding="utf-8"?>
<a:theme xmlns:a="http://schemas.openxmlformats.org/drawingml/2006/main" name="SAPIEN Theme">
  <a:themeElements>
    <a:clrScheme name="Custom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PIEN Theme" id="{7CAD6BB4-7536-4B34-B7C9-ECC7A53FCBE4}" vid="{9D3D58ED-A18C-4CA8-8A1C-80C8192E40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</TotalTime>
  <Words>1042</Words>
  <Application>Microsoft Office PowerPoint</Application>
  <PresentationFormat>Widescreen</PresentationFormat>
  <Paragraphs>229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Segoe UI</vt:lpstr>
      <vt:lpstr>SAPIEN Theme</vt:lpstr>
      <vt:lpstr>Working with Docker Containers in Windows 10</vt:lpstr>
      <vt:lpstr>NYC PowerShell User Group  Thank You for having me!</vt:lpstr>
      <vt:lpstr>Agenda</vt:lpstr>
      <vt:lpstr>About Me</vt:lpstr>
      <vt:lpstr>SAPIEN Technologies Products</vt:lpstr>
      <vt:lpstr>     SAPIEN DevOps Suite</vt:lpstr>
      <vt:lpstr>     PowerShell Studio</vt:lpstr>
      <vt:lpstr>     PrimalScript</vt:lpstr>
      <vt:lpstr>     PowerShell ModuleManager</vt:lpstr>
      <vt:lpstr>     CIM Explorer</vt:lpstr>
      <vt:lpstr>PowerPoint Presentation</vt:lpstr>
      <vt:lpstr>For Information</vt:lpstr>
      <vt:lpstr>About Windows Subsystem for Linux</vt:lpstr>
      <vt:lpstr>WSL 2 Requirements:</vt:lpstr>
      <vt:lpstr>WSL 1 vs. WSL 2</vt:lpstr>
      <vt:lpstr>WSL 1 vs. WSL 2</vt:lpstr>
      <vt:lpstr>WSL 1 vs. WSL 2</vt:lpstr>
      <vt:lpstr>Additional Tips</vt:lpstr>
      <vt:lpstr>WSL 2 Advantages</vt:lpstr>
      <vt:lpstr>What’s coming by the end of 2020?</vt:lpstr>
      <vt:lpstr>WSL Demo</vt:lpstr>
      <vt:lpstr>About Docker Container</vt:lpstr>
      <vt:lpstr>Docker Containers</vt:lpstr>
      <vt:lpstr>Two installations available</vt:lpstr>
      <vt:lpstr>Docker Samples</vt:lpstr>
      <vt:lpstr>Docker Demo</vt:lpstr>
      <vt:lpstr>Technologies At Play</vt:lpstr>
      <vt:lpstr>Expanding Your Skills!</vt:lpstr>
      <vt:lpstr>.NET Interactive </vt:lpstr>
      <vt:lpstr>Demo – Technologies At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Docker Containers in Windows 10</dc:title>
  <dc:creator>Maximo Trinidad</dc:creator>
  <cp:lastModifiedBy>Maximo Trinidad</cp:lastModifiedBy>
  <cp:revision>54</cp:revision>
  <dcterms:created xsi:type="dcterms:W3CDTF">2020-07-01T21:35:45Z</dcterms:created>
  <dcterms:modified xsi:type="dcterms:W3CDTF">2020-07-08T23:48:32Z</dcterms:modified>
</cp:coreProperties>
</file>